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6"/>
  </p:notesMasterIdLst>
  <p:sldIdLst>
    <p:sldId id="299" r:id="rId2"/>
    <p:sldId id="275" r:id="rId3"/>
    <p:sldId id="276" r:id="rId4"/>
    <p:sldId id="282" r:id="rId5"/>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152" autoAdjust="0"/>
    <p:restoredTop sz="93322" autoAdjust="0"/>
  </p:normalViewPr>
  <p:slideViewPr>
    <p:cSldViewPr>
      <p:cViewPr>
        <p:scale>
          <a:sx n="59" d="100"/>
          <a:sy n="59" d="100"/>
        </p:scale>
        <p:origin x="-1878"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17/04/1440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17/04/1440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17/04/1440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17/04/1440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17/04/1440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17/04/1440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17/04/1440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17/04/1440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17/04/1440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17/04/1440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17/04/1440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17/04/1440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7838"/>
            <a:ext cx="8524056" cy="7443610"/>
          </a:xfrm>
        </p:spPr>
        <p:txBody>
          <a:bodyPr/>
          <a:lstStyle/>
          <a:p>
            <a:pPr marL="0" indent="0" algn="just">
              <a:buNone/>
            </a:pPr>
            <a:r>
              <a:rPr lang="ar-IQ" sz="1800" b="1" dirty="0"/>
              <a:t>نظريات اعادة التوازن لميزان المدفوعات </a:t>
            </a:r>
          </a:p>
          <a:p>
            <a:pPr marL="0" indent="0" algn="just">
              <a:buNone/>
            </a:pPr>
            <a:r>
              <a:rPr lang="ar-IQ" sz="1800" b="1" dirty="0"/>
              <a:t>المطلب الأول: النظرية </a:t>
            </a:r>
            <a:r>
              <a:rPr lang="ar-IQ" sz="1800" b="1" dirty="0" err="1"/>
              <a:t>الكنزية</a:t>
            </a:r>
            <a:r>
              <a:rPr lang="ar-IQ" sz="1800" b="1" dirty="0"/>
              <a:t> </a:t>
            </a:r>
          </a:p>
          <a:p>
            <a:pPr marL="0" indent="0">
              <a:buNone/>
            </a:pPr>
            <a:r>
              <a:rPr lang="ar-IQ" sz="1800" b="1" dirty="0"/>
              <a:t>ترى النظرية </a:t>
            </a:r>
            <a:r>
              <a:rPr lang="ar-IQ" sz="1800" b="1" dirty="0" err="1"/>
              <a:t>الكنزية</a:t>
            </a:r>
            <a:r>
              <a:rPr lang="ar-IQ" sz="1800" b="1" dirty="0"/>
              <a:t> أن آلية المواءمة في ميزان المدفوعات تتمثل في تأثير حالة ميزان المدفوعات على مستويات الإنتاج </a:t>
            </a:r>
            <a:r>
              <a:rPr lang="ar-IQ" sz="1800" b="1" dirty="0" err="1"/>
              <a:t>والتشغيل.فالنظرية</a:t>
            </a:r>
            <a:r>
              <a:rPr lang="ar-IQ" sz="1800" b="1" dirty="0"/>
              <a:t> </a:t>
            </a:r>
            <a:r>
              <a:rPr lang="ar-IQ" sz="1800" b="1" dirty="0" err="1"/>
              <a:t>الكنزية</a:t>
            </a:r>
            <a:r>
              <a:rPr lang="ar-IQ" sz="1800" b="1" dirty="0"/>
              <a:t> تعترف بان الدخل القومي يمكن أن تستقر عند مستوى دون التشغيل الكامل للموارد, خصوصا العمل.</a:t>
            </a:r>
          </a:p>
          <a:p>
            <a:pPr marL="0" indent="0">
              <a:buNone/>
            </a:pPr>
            <a:r>
              <a:rPr lang="ar-IQ" sz="1800" b="1" dirty="0"/>
              <a:t>كما تفترض النظرية </a:t>
            </a:r>
            <a:r>
              <a:rPr lang="ar-IQ" sz="1800" b="1" dirty="0" err="1"/>
              <a:t>الكنزية</a:t>
            </a:r>
            <a:r>
              <a:rPr lang="ar-IQ" sz="1800" b="1" dirty="0"/>
              <a:t> إن الأسعار مرنة باتجاه واحد فقط, فهي مرنة إلى أعلى ولكنها ليست مرنة إلى أسفل, بعبارة, أخرى هناك الكثير من الاعتبارات ولعل أهمها التنظيم الاحتكاري للأسواق بحيث يجعل النظرية </a:t>
            </a:r>
            <a:r>
              <a:rPr lang="ar-IQ" sz="1800" b="1" dirty="0" err="1"/>
              <a:t>الكنزية</a:t>
            </a:r>
            <a:r>
              <a:rPr lang="ar-IQ" sz="1800" b="1" dirty="0"/>
              <a:t> تفترض إن الأسعار والأجور يمكن إن ترتفع لكنها </a:t>
            </a:r>
            <a:r>
              <a:rPr lang="ar-IQ" sz="1800" b="1" dirty="0" err="1"/>
              <a:t>لايمكن</a:t>
            </a:r>
            <a:r>
              <a:rPr lang="ar-IQ" sz="1800" b="1" dirty="0"/>
              <a:t> إن تنخفض.</a:t>
            </a:r>
          </a:p>
          <a:p>
            <a:pPr marL="0" indent="0">
              <a:buNone/>
            </a:pPr>
            <a:r>
              <a:rPr lang="ar-IQ" sz="1800" b="1" dirty="0"/>
              <a:t>وقد يكون من المفيد إن نعقد مقارنة بين النظرية </a:t>
            </a:r>
            <a:r>
              <a:rPr lang="ar-IQ" sz="1800" b="1" dirty="0" err="1"/>
              <a:t>الكنزية</a:t>
            </a:r>
            <a:r>
              <a:rPr lang="ar-IQ" sz="1800" b="1" dirty="0"/>
              <a:t> والنظرية الكلاسيكية في توازن ميزان المدفوعات واهم زوايا التباين بين هاتين النظريتين تتعلق بفروض كل منهما وبالية المواءمة التي تراها كل من النظريتين</a:t>
            </a:r>
            <a:r>
              <a:rPr lang="ar-IQ" sz="1800" b="1" dirty="0" smtClean="0"/>
              <a:t>.</a:t>
            </a:r>
          </a:p>
          <a:p>
            <a:pPr marL="0" indent="0">
              <a:buNone/>
            </a:pPr>
            <a:r>
              <a:rPr lang="ar-IQ" sz="1800" b="1" dirty="0"/>
              <a:t>أولا: بالنسبة للفروض:</a:t>
            </a:r>
          </a:p>
          <a:p>
            <a:pPr marL="0" indent="0">
              <a:buNone/>
            </a:pPr>
            <a:r>
              <a:rPr lang="ar-IQ" sz="1800" b="1" dirty="0" smtClean="0"/>
              <a:t>1-تنطلق </a:t>
            </a:r>
            <a:r>
              <a:rPr lang="ar-IQ" sz="1800" b="1" dirty="0"/>
              <a:t>النظرية الكلاسيكية من فرض التشغيل الكامل للموارد, وهو ما يعني إن التغيرات التي تطرأ على الاقتصاد القومي نتيجة لاختلال ميزان المدفوعات تنصرف إلى المتغيرات النقدية كالأسعار والنفقات دون المتغيرات الحقيقية كالدخل والعمالة, وبالمقابل تنطلق النظرية </a:t>
            </a:r>
            <a:r>
              <a:rPr lang="ar-IQ" sz="1800" b="1" dirty="0" err="1"/>
              <a:t>الكنزية</a:t>
            </a:r>
            <a:r>
              <a:rPr lang="ar-IQ" sz="1800" b="1" dirty="0"/>
              <a:t> من فرض وجود بطالة في الاقتصاد القومي </a:t>
            </a:r>
            <a:r>
              <a:rPr lang="ar-IQ" sz="1800" b="1" dirty="0" err="1"/>
              <a:t>واستمرارهذا</a:t>
            </a:r>
            <a:r>
              <a:rPr lang="ar-IQ" sz="1800" b="1" dirty="0"/>
              <a:t> الاقتصاد في وضع التوازن مع وجود </a:t>
            </a:r>
            <a:r>
              <a:rPr lang="ar-IQ" sz="1800" b="1" dirty="0" err="1"/>
              <a:t>بطالة.ولاشك</a:t>
            </a:r>
            <a:r>
              <a:rPr lang="ar-IQ" sz="1800" b="1" dirty="0"/>
              <a:t> إن الفروض </a:t>
            </a:r>
            <a:r>
              <a:rPr lang="ar-IQ" sz="1800" b="1" dirty="0" err="1"/>
              <a:t>الكنزية</a:t>
            </a:r>
            <a:r>
              <a:rPr lang="ar-IQ" sz="1800" b="1" dirty="0"/>
              <a:t> اقرب إلى التصوير للواقع في الدول المختلفة في الوقت الراهن حيث تنتشر معدلات مرتفعة نسبيا للبطالة سواء في الدول النامية والمتقدمة.</a:t>
            </a:r>
          </a:p>
          <a:p>
            <a:pPr marL="0" indent="0">
              <a:buNone/>
            </a:pPr>
            <a:r>
              <a:rPr lang="ar-IQ" sz="1800" b="1" dirty="0" smtClean="0"/>
              <a:t>2-تفترض </a:t>
            </a:r>
            <a:r>
              <a:rPr lang="ar-IQ" sz="1800" b="1" dirty="0"/>
              <a:t>النظرية الكلاسيكية مرونة الأسعار في أي اتجاه صعودا </a:t>
            </a:r>
            <a:r>
              <a:rPr lang="ar-IQ" sz="1800" b="1" dirty="0" err="1"/>
              <a:t>اونزولا</a:t>
            </a:r>
            <a:r>
              <a:rPr lang="ar-IQ" sz="1800" b="1" dirty="0"/>
              <a:t>, على حين لا تعترف النظرية </a:t>
            </a:r>
            <a:r>
              <a:rPr lang="ar-IQ" sz="1800" b="1" dirty="0" err="1"/>
              <a:t>الكنزية</a:t>
            </a:r>
            <a:r>
              <a:rPr lang="ar-IQ" sz="1800" b="1" dirty="0"/>
              <a:t> بإمكانية انخفاض الأسعار وبالذات أسعار عناصر الإنتاج (العمل )عن حد معين.</a:t>
            </a:r>
          </a:p>
          <a:p>
            <a:pPr marL="0" indent="0">
              <a:buNone/>
            </a:pPr>
            <a:endParaRPr lang="ar-IQ" sz="18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2923877"/>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ثانيا: بالنسبة لآلية المواءمة:</a:t>
            </a:r>
          </a:p>
          <a:p>
            <a:pPr algn="just"/>
            <a:r>
              <a:rPr lang="ar-IQ" sz="2000" b="1" dirty="0">
                <a:solidFill>
                  <a:schemeClr val="tx2"/>
                </a:solidFill>
                <a:latin typeface="+mn-lt"/>
                <a:cs typeface="+mn-cs"/>
              </a:rPr>
              <a:t>   1 -ترى النظرية الكلاسيكية أن تغير الأسعار والنفقات يحمل عبء المواءمة نتيجة لاختلال ميزان </a:t>
            </a:r>
            <a:r>
              <a:rPr lang="ar-IQ" sz="2000" b="1" dirty="0" err="1">
                <a:solidFill>
                  <a:schemeClr val="tx2"/>
                </a:solidFill>
                <a:latin typeface="+mn-lt"/>
                <a:cs typeface="+mn-cs"/>
              </a:rPr>
              <a:t>المدفوعات.وفي</a:t>
            </a:r>
            <a:r>
              <a:rPr lang="ar-IQ" sz="2000" b="1" dirty="0">
                <a:solidFill>
                  <a:schemeClr val="tx2"/>
                </a:solidFill>
                <a:latin typeface="+mn-lt"/>
                <a:cs typeface="+mn-cs"/>
              </a:rPr>
              <a:t> المقابل تذهب النظرية </a:t>
            </a:r>
            <a:r>
              <a:rPr lang="ar-IQ" sz="2000" b="1" dirty="0" err="1">
                <a:solidFill>
                  <a:schemeClr val="tx2"/>
                </a:solidFill>
                <a:latin typeface="+mn-lt"/>
                <a:cs typeface="+mn-cs"/>
              </a:rPr>
              <a:t>الكنزية</a:t>
            </a:r>
            <a:r>
              <a:rPr lang="ar-IQ" sz="2000" b="1" dirty="0">
                <a:solidFill>
                  <a:schemeClr val="tx2"/>
                </a:solidFill>
                <a:latin typeface="+mn-lt"/>
                <a:cs typeface="+mn-cs"/>
              </a:rPr>
              <a:t> إلى أن تغير الدخل والإنتاج والعمالة هو الذي يحمل عبء الموازنة لاختلال ميزان المدفوعات, والحقيقة أن مزيجا من تغير الأسعار والنفقات وكل من الدخل والإنتاج والعمالة من المتغيرات هو الأقرب إلى الواقع</a:t>
            </a:r>
            <a:r>
              <a:rPr lang="ar-IQ" sz="2000" b="1" dirty="0" smtClean="0">
                <a:solidFill>
                  <a:schemeClr val="tx2"/>
                </a:solidFill>
                <a:latin typeface="+mn-lt"/>
                <a:cs typeface="+mn-cs"/>
              </a:rPr>
              <a:t>.</a:t>
            </a:r>
          </a:p>
          <a:p>
            <a:pPr algn="just"/>
            <a:r>
              <a:rPr lang="ar-IQ" sz="2000" b="1" dirty="0" smtClean="0">
                <a:solidFill>
                  <a:schemeClr val="tx2"/>
                </a:solidFill>
                <a:latin typeface="+mn-lt"/>
                <a:cs typeface="+mn-cs"/>
              </a:rPr>
              <a:t>2-</a:t>
            </a:r>
            <a:r>
              <a:rPr lang="ar-IQ" sz="2000" b="1" dirty="0">
                <a:solidFill>
                  <a:schemeClr val="tx2"/>
                </a:solidFill>
                <a:latin typeface="+mn-lt"/>
                <a:cs typeface="+mn-cs"/>
              </a:rPr>
              <a:t>	طبقا للنظرية الكلاسيكية فان من شان الية المواءمة أن تقضي تماما على اختلال ميزان المدفوعات .</a:t>
            </a: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3"/>
          <p:cNvSpPr txBox="1">
            <a:spLocks noChangeArrowheads="1"/>
          </p:cNvSpPr>
          <p:nvPr/>
        </p:nvSpPr>
        <p:spPr bwMode="auto">
          <a:xfrm>
            <a:off x="395536" y="260648"/>
            <a:ext cx="8532440" cy="5632311"/>
          </a:xfrm>
          <a:prstGeom prst="rect">
            <a:avLst/>
          </a:prstGeom>
          <a:noFill/>
          <a:ln w="9525">
            <a:noFill/>
            <a:miter lim="800000"/>
            <a:headEnd/>
            <a:tailEnd/>
          </a:ln>
        </p:spPr>
        <p:txBody>
          <a:bodyPr wrap="square">
            <a:spAutoFit/>
          </a:bodyPr>
          <a:lstStyle/>
          <a:p>
            <a:r>
              <a:rPr lang="ar-IQ" b="1" dirty="0">
                <a:solidFill>
                  <a:schemeClr val="tx2"/>
                </a:solidFill>
                <a:latin typeface="+mn-lt"/>
                <a:cs typeface="+mn-cs"/>
              </a:rPr>
              <a:t>دور الأسعار النسبية ومعدلات التبادل التجاري في تصحيح الاختلال</a:t>
            </a:r>
          </a:p>
          <a:p>
            <a:r>
              <a:rPr lang="ar-IQ" b="1" dirty="0">
                <a:solidFill>
                  <a:schemeClr val="tx2"/>
                </a:solidFill>
                <a:latin typeface="+mn-lt"/>
                <a:cs typeface="+mn-cs"/>
              </a:rPr>
              <a:t>تعتمد عملية تصحيح الاختلال في ميزان المدفوعات ، سواء أكانت من خلال تغير سعر الصرف أم من خلال أية تأثيرات أخرى على الأسعار على أثر الأسعار النسبية للسلع المحلية والخارجية على التدفقات التجارية مع بقية العالم ، ويتحدد السعر النسبي - الذي يعرف بمعدل التبادل التجاري - بنسبة أسعار الصادرات الى الواردات . وقد تختلف معدلات التبادل التجاري بسبب التغير في الأسعار المعبر عنها بالعملات الوطنية ذات العلاقة و/أو بسبب التغيرات في سعر الصرف ، </a:t>
            </a:r>
            <a:r>
              <a:rPr lang="ar-IQ" b="1" dirty="0" err="1">
                <a:solidFill>
                  <a:schemeClr val="tx2"/>
                </a:solidFill>
                <a:latin typeface="+mn-lt"/>
                <a:cs typeface="+mn-cs"/>
              </a:rPr>
              <a:t>فالإنخفاض</a:t>
            </a:r>
            <a:r>
              <a:rPr lang="ar-IQ" b="1" dirty="0">
                <a:solidFill>
                  <a:schemeClr val="tx2"/>
                </a:solidFill>
                <a:latin typeface="+mn-lt"/>
                <a:cs typeface="+mn-cs"/>
              </a:rPr>
              <a:t> في سعر الصرف مع بقاء الأشياء الأخرى على</a:t>
            </a:r>
          </a:p>
          <a:p>
            <a:r>
              <a:rPr lang="ar-IQ" b="1" dirty="0">
                <a:solidFill>
                  <a:schemeClr val="tx2"/>
                </a:solidFill>
                <a:latin typeface="+mn-lt"/>
                <a:cs typeface="+mn-cs"/>
              </a:rPr>
              <a:t>حالها يجعل السلع المحلية أرخص بالأسواق الأجنبية والسلع الأجنبية أغلى في السوق المحلية، والعكس صحيح في حالة ارتفاع قيمة العملة ويتضح ذلك من خلال اثرين:</a:t>
            </a:r>
          </a:p>
          <a:p>
            <a:r>
              <a:rPr lang="ar-IQ" b="1" dirty="0">
                <a:solidFill>
                  <a:schemeClr val="tx2"/>
                </a:solidFill>
                <a:latin typeface="+mn-lt"/>
                <a:cs typeface="+mn-cs"/>
              </a:rPr>
              <a:t>أثر الحجم :</a:t>
            </a:r>
          </a:p>
          <a:p>
            <a:r>
              <a:rPr lang="ar-IQ" b="1" dirty="0">
                <a:solidFill>
                  <a:schemeClr val="tx2"/>
                </a:solidFill>
                <a:latin typeface="+mn-lt"/>
                <a:cs typeface="+mn-cs"/>
              </a:rPr>
              <a:t>يقصد به أثر </a:t>
            </a:r>
            <a:r>
              <a:rPr lang="ar-IQ" b="1" dirty="0" err="1">
                <a:solidFill>
                  <a:schemeClr val="tx2"/>
                </a:solidFill>
                <a:latin typeface="+mn-lt"/>
                <a:cs typeface="+mn-cs"/>
              </a:rPr>
              <a:t>إنخفاض</a:t>
            </a:r>
            <a:r>
              <a:rPr lang="ar-IQ" b="1" dirty="0">
                <a:solidFill>
                  <a:schemeClr val="tx2"/>
                </a:solidFill>
                <a:latin typeface="+mn-lt"/>
                <a:cs typeface="+mn-cs"/>
              </a:rPr>
              <a:t> سعر الصرف على زيادة كمية الصادرات بسبب </a:t>
            </a:r>
            <a:r>
              <a:rPr lang="ar-IQ" b="1" dirty="0" err="1">
                <a:solidFill>
                  <a:schemeClr val="tx2"/>
                </a:solidFill>
                <a:latin typeface="+mn-lt"/>
                <a:cs typeface="+mn-cs"/>
              </a:rPr>
              <a:t>إرتفاع</a:t>
            </a:r>
            <a:r>
              <a:rPr lang="ar-IQ" b="1" dirty="0">
                <a:solidFill>
                  <a:schemeClr val="tx2"/>
                </a:solidFill>
                <a:latin typeface="+mn-lt"/>
                <a:cs typeface="+mn-cs"/>
              </a:rPr>
              <a:t> تنافسيتها السعرية وانخفاض كمية الواردات بسبب انخفاض تنافسيتها السعرية ، الأمر الذي يسهم في تحسين الحساب الجاري .</a:t>
            </a:r>
          </a:p>
          <a:p>
            <a:r>
              <a:rPr lang="ar-IQ" b="1" dirty="0">
                <a:solidFill>
                  <a:schemeClr val="tx2"/>
                </a:solidFill>
                <a:latin typeface="+mn-lt"/>
                <a:cs typeface="+mn-cs"/>
              </a:rPr>
              <a:t>أثر السعر :</a:t>
            </a:r>
          </a:p>
          <a:p>
            <a:r>
              <a:rPr lang="ar-IQ" b="1" dirty="0">
                <a:solidFill>
                  <a:schemeClr val="tx2"/>
                </a:solidFill>
                <a:latin typeface="+mn-lt"/>
                <a:cs typeface="+mn-cs"/>
              </a:rPr>
              <a:t>ويقصد به تدهور معدل التبادل التجاري بعد تخفيض سعر الصرف بسبب انخفاض أسعار الصادرات وارتفاع أسعار الواردات معبر عنها بالعملة المحلية ، الأمر الذي يؤدي الى تردي وضع ميزان الحساب الجاري .أما الأثر الصافي على الحساب فيعتمد على غلبة أي من الأثرين المذكورين .</a:t>
            </a:r>
            <a:endParaRPr lang="ar-IQ"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8032968"/>
          </a:xfrm>
          <a:prstGeom prst="rect">
            <a:avLst/>
          </a:prstGeom>
        </p:spPr>
        <p:txBody>
          <a:bodyPr wrap="square">
            <a:spAutoFit/>
          </a:bodyPr>
          <a:lstStyle/>
          <a:p>
            <a:r>
              <a:rPr lang="ar-IQ" b="1" dirty="0">
                <a:solidFill>
                  <a:schemeClr val="tx2"/>
                </a:solidFill>
                <a:latin typeface="+mn-lt"/>
                <a:cs typeface="+mn-cs"/>
              </a:rPr>
              <a:t>المدخل النقدي</a:t>
            </a:r>
          </a:p>
          <a:p>
            <a:r>
              <a:rPr lang="ar-IQ" b="1" dirty="0">
                <a:solidFill>
                  <a:schemeClr val="tx2"/>
                </a:solidFill>
                <a:latin typeface="+mn-lt"/>
                <a:cs typeface="+mn-cs"/>
              </a:rPr>
              <a:t>إن الأساس النظري للمدخل النقدي هو التأكيد على النظر الى ميزان المدفوعات بكونه ظاهرة نقدية </a:t>
            </a:r>
            <a:r>
              <a:rPr lang="ar-IQ" b="1" dirty="0" err="1">
                <a:solidFill>
                  <a:schemeClr val="tx2"/>
                </a:solidFill>
                <a:latin typeface="+mn-lt"/>
                <a:cs typeface="+mn-cs"/>
              </a:rPr>
              <a:t>لاحقيقية</a:t>
            </a:r>
            <a:r>
              <a:rPr lang="ar-IQ" b="1" dirty="0">
                <a:solidFill>
                  <a:schemeClr val="tx2"/>
                </a:solidFill>
                <a:latin typeface="+mn-lt"/>
                <a:cs typeface="+mn-cs"/>
              </a:rPr>
              <a:t> ، وإن الاختلال في ميزان المدفوعات هو </a:t>
            </a:r>
            <a:r>
              <a:rPr lang="ar-IQ" b="1" dirty="0" err="1">
                <a:solidFill>
                  <a:schemeClr val="tx2"/>
                </a:solidFill>
                <a:latin typeface="+mn-lt"/>
                <a:cs typeface="+mn-cs"/>
              </a:rPr>
              <a:t>إختلال</a:t>
            </a:r>
            <a:r>
              <a:rPr lang="ar-IQ" b="1" dirty="0">
                <a:solidFill>
                  <a:schemeClr val="tx2"/>
                </a:solidFill>
                <a:latin typeface="+mn-lt"/>
                <a:cs typeface="+mn-cs"/>
              </a:rPr>
              <a:t> رصيد وليس </a:t>
            </a:r>
            <a:r>
              <a:rPr lang="ar-IQ" b="1" dirty="0" err="1">
                <a:solidFill>
                  <a:schemeClr val="tx2"/>
                </a:solidFill>
                <a:latin typeface="+mn-lt"/>
                <a:cs typeface="+mn-cs"/>
              </a:rPr>
              <a:t>إختلال</a:t>
            </a:r>
            <a:r>
              <a:rPr lang="ar-IQ" b="1" dirty="0">
                <a:solidFill>
                  <a:schemeClr val="tx2"/>
                </a:solidFill>
                <a:latin typeface="+mn-lt"/>
                <a:cs typeface="+mn-cs"/>
              </a:rPr>
              <a:t> تدفق . وعلى هذا الأساس يتضمن ميزان المدفوعات </a:t>
            </a:r>
            <a:r>
              <a:rPr lang="ar-IQ" b="1" dirty="0" err="1">
                <a:solidFill>
                  <a:schemeClr val="tx2"/>
                </a:solidFill>
                <a:latin typeface="+mn-lt"/>
                <a:cs typeface="+mn-cs"/>
              </a:rPr>
              <a:t>تكييفات</a:t>
            </a:r>
            <a:r>
              <a:rPr lang="ar-IQ" b="1" dirty="0">
                <a:solidFill>
                  <a:schemeClr val="tx2"/>
                </a:solidFill>
                <a:latin typeface="+mn-lt"/>
                <a:cs typeface="+mn-cs"/>
              </a:rPr>
              <a:t> بين الأرصدة الفعلية والمرغوبة من النقود ، وإن المدخل الحديث (النقدي) لميزان المدفوعات هو متماثل لمدخل الاستيعاب ولكنه يتوسع ليقدم تفسيرًا عن إجمالي ميزان المدفوعات بدلا من الاختصار على الحساب الجاري كما هو مدخل الاستيعاب .</a:t>
            </a:r>
          </a:p>
          <a:p>
            <a:r>
              <a:rPr lang="ar-IQ" b="1" dirty="0">
                <a:solidFill>
                  <a:schemeClr val="tx2"/>
                </a:solidFill>
                <a:latin typeface="+mn-lt"/>
                <a:cs typeface="+mn-cs"/>
              </a:rPr>
              <a:t>هذا التوسع يسمح على أن </a:t>
            </a:r>
            <a:r>
              <a:rPr lang="ar-IQ" b="1" dirty="0" err="1">
                <a:solidFill>
                  <a:schemeClr val="tx2"/>
                </a:solidFill>
                <a:latin typeface="+mn-lt"/>
                <a:cs typeface="+mn-cs"/>
              </a:rPr>
              <a:t>لايعامل</a:t>
            </a:r>
            <a:r>
              <a:rPr lang="ar-IQ" b="1" dirty="0">
                <a:solidFill>
                  <a:schemeClr val="tx2"/>
                </a:solidFill>
                <a:latin typeface="+mn-lt"/>
                <a:cs typeface="+mn-cs"/>
              </a:rPr>
              <a:t> ميزان المدفوعات بصيغة عرض السلع والخدمات والطلب عليها ولكن بصيغة العرض والطلب على النقود التي تمثل عملة محلية للبلد . وعلى هذا الأساس يركز المدخل النقدي دون غيره من المداخل الأخرى على العلاقة القائمة بين اختلال سوق النقد داخل </a:t>
            </a:r>
            <a:r>
              <a:rPr lang="ar-IQ" b="1" dirty="0" err="1">
                <a:solidFill>
                  <a:schemeClr val="tx2"/>
                </a:solidFill>
                <a:latin typeface="+mn-lt"/>
                <a:cs typeface="+mn-cs"/>
              </a:rPr>
              <a:t>الإقتصاد</a:t>
            </a:r>
            <a:r>
              <a:rPr lang="ar-IQ" b="1" dirty="0">
                <a:solidFill>
                  <a:schemeClr val="tx2"/>
                </a:solidFill>
                <a:latin typeface="+mn-lt"/>
                <a:cs typeface="+mn-cs"/>
              </a:rPr>
              <a:t> الوطني واختلال السوق المحلية للسلع التي تدخل ضمن نطاق التبادل التجاري (السلع التجارية) .</a:t>
            </a:r>
          </a:p>
          <a:p>
            <a:r>
              <a:rPr lang="ar-IQ" b="1" dirty="0">
                <a:solidFill>
                  <a:schemeClr val="tx2"/>
                </a:solidFill>
                <a:latin typeface="+mn-lt"/>
                <a:cs typeface="+mn-cs"/>
              </a:rPr>
              <a:t>فعلى افتراض أن السوق المحلية غير التجارية في حالة توازن فإن الاختلال في سوق النقد بين الطلب على النقود والمعروض منها يخلق اختلالات في السوق المحلية للسلع التجارية لأن فائض الطلب على النقود يعني وجود رغبة متزايدة لدى الأفراد في </a:t>
            </a:r>
            <a:r>
              <a:rPr lang="ar-IQ" b="1" dirty="0" err="1">
                <a:solidFill>
                  <a:schemeClr val="tx2"/>
                </a:solidFill>
                <a:latin typeface="+mn-lt"/>
                <a:cs typeface="+mn-cs"/>
              </a:rPr>
              <a:t>الإحتفاظ</a:t>
            </a:r>
            <a:r>
              <a:rPr lang="ar-IQ" b="1" dirty="0">
                <a:solidFill>
                  <a:schemeClr val="tx2"/>
                </a:solidFill>
                <a:latin typeface="+mn-lt"/>
                <a:cs typeface="+mn-cs"/>
              </a:rPr>
              <a:t> بالنقود ، مما يؤدي الى تقليل الإنفاق وبالتالي </a:t>
            </a:r>
            <a:r>
              <a:rPr lang="ar-IQ" b="1" dirty="0" err="1">
                <a:solidFill>
                  <a:schemeClr val="tx2"/>
                </a:solidFill>
                <a:latin typeface="+mn-lt"/>
                <a:cs typeface="+mn-cs"/>
              </a:rPr>
              <a:t>إنخفاض</a:t>
            </a:r>
            <a:r>
              <a:rPr lang="ar-IQ" b="1" dirty="0">
                <a:solidFill>
                  <a:schemeClr val="tx2"/>
                </a:solidFill>
                <a:latin typeface="+mn-lt"/>
                <a:cs typeface="+mn-cs"/>
              </a:rPr>
              <a:t> مستوى الطلب على السلع التجارية فيتولد فائض في عرض هذه السلع ، في حين يولد الفائض في العرض النقدي والذي يعني ضمنًا تناقص الرغبة لدى الجمهور في </a:t>
            </a:r>
            <a:r>
              <a:rPr lang="ar-IQ" b="1" dirty="0" err="1">
                <a:solidFill>
                  <a:schemeClr val="tx2"/>
                </a:solidFill>
                <a:latin typeface="+mn-lt"/>
                <a:cs typeface="+mn-cs"/>
              </a:rPr>
              <a:t>الإحتفاظ</a:t>
            </a:r>
            <a:r>
              <a:rPr lang="ar-IQ" b="1" dirty="0">
                <a:solidFill>
                  <a:schemeClr val="tx2"/>
                </a:solidFill>
                <a:latin typeface="+mn-lt"/>
                <a:cs typeface="+mn-cs"/>
              </a:rPr>
              <a:t> بالنقود ، وبالتالي زيادة الإنفاق فيتولد زيادة الضغط في الطلب على السلع التجارية . وبما إن هذه السلع تدخل نطاق التبادل الدولي فإن هذا يؤدي الى إيجاد حلقة ربط بين هذه الاختلالات النقدية وميزان المدفوعات لأن معالجة هذه الاختلالات ستتم على حساب وجود فائض أو عجز في ميزان المدفوعات أو بعبارة أخرى على حساب زيادة أو نقصان الاحتياطات المالية الدولية .</a:t>
            </a:r>
          </a:p>
          <a:p>
            <a:endParaRPr lang="ar-IQ" sz="2400" b="1" dirty="0"/>
          </a:p>
          <a:p>
            <a:endParaRPr lang="en-US" sz="2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1217</TotalTime>
  <Words>785</Words>
  <Application>Microsoft Office PowerPoint</Application>
  <PresentationFormat>عرض على الشاشة (3:4)‏</PresentationFormat>
  <Paragraphs>22</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رحلة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154</cp:revision>
  <dcterms:created xsi:type="dcterms:W3CDTF">2013-04-17T19:57:04Z</dcterms:created>
  <dcterms:modified xsi:type="dcterms:W3CDTF">2018-12-25T19:08:57Z</dcterms:modified>
</cp:coreProperties>
</file>